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3" r:id="rId5"/>
    <p:sldId id="260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CAFDE1-A2AC-4E90-BAB6-FC5CBEC26489}" type="datetimeFigureOut">
              <a:rPr lang="ru-RU" smtClean="0"/>
              <a:pPr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717032"/>
            <a:ext cx="6172200" cy="1589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«Как скорректировать агрессивное поведение ребенка?»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 Подготовлено педагогом-психологом МДОУ–</a:t>
            </a:r>
            <a:r>
              <a:rPr lang="ru-RU" dirty="0" err="1" smtClean="0"/>
              <a:t>д</a:t>
            </a:r>
            <a:r>
              <a:rPr lang="ru-RU" dirty="0" smtClean="0"/>
              <a:t>/с № 14 г. Маркс Саратовской области </a:t>
            </a:r>
          </a:p>
          <a:p>
            <a:pPr algn="just"/>
            <a:r>
              <a:rPr lang="ru-RU" dirty="0" smtClean="0"/>
              <a:t>Вороновой С.Н.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агрессия?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8604448" cy="52051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200" dirty="0" smtClean="0"/>
              <a:t>	</a:t>
            </a:r>
            <a:r>
              <a:rPr lang="ru-RU" sz="2000" dirty="0" smtClean="0"/>
              <a:t>Агрессия – довольно распространенное явление среди детей дошкольного возраста. Малыши могут кусаться, драться, ломать чужие вещи, обзываться. При этом агрессия бывает направлена, как на других детей, так и на взрослых, а иногда и на самого ребенка. 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		Агрессия </a:t>
            </a:r>
            <a:r>
              <a:rPr lang="ru-RU" sz="2000" dirty="0" smtClean="0"/>
              <a:t>– это целенаправленное деструктивное поведение, которое причиняет вред объекту агрессии (физический ущерб или психологический дискомфорт</a:t>
            </a:r>
            <a:r>
              <a:rPr lang="ru-RU" sz="2000" dirty="0" smtClean="0"/>
              <a:t>).</a:t>
            </a:r>
          </a:p>
          <a:p>
            <a:pPr algn="just">
              <a:buNone/>
            </a:pPr>
            <a:r>
              <a:rPr lang="ru-RU" sz="2000" dirty="0" smtClean="0"/>
              <a:t>		Агрессивное </a:t>
            </a:r>
            <a:r>
              <a:rPr lang="ru-RU" sz="2000" dirty="0" smtClean="0"/>
              <a:t>поведение у детей дошкольного возраста может иметь различные причины. Наиболее распространенные из них – это ошибки воспитания, недостаток самоконтроля, незнание приемлемых форм выражения гнева, недостаточный уровень развития коммуникативных навыков.</a:t>
            </a:r>
            <a:endParaRPr lang="ru-RU" sz="2000" dirty="0" smtClean="0"/>
          </a:p>
          <a:p>
            <a:pPr algn="just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810344"/>
          </a:xfrm>
        </p:spPr>
        <p:txBody>
          <a:bodyPr/>
          <a:lstStyle/>
          <a:p>
            <a:r>
              <a:rPr lang="ru-RU" dirty="0" smtClean="0"/>
              <a:t>Оцените ситуацию…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568952" cy="5637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000" dirty="0" smtClean="0"/>
              <a:t>П</a:t>
            </a:r>
            <a:r>
              <a:rPr lang="ru-RU" sz="2000" dirty="0" smtClean="0"/>
              <a:t>. Бейкер и М. </a:t>
            </a:r>
            <a:r>
              <a:rPr lang="ru-RU" sz="2000" dirty="0" err="1" smtClean="0"/>
              <a:t>Алворд</a:t>
            </a:r>
            <a:r>
              <a:rPr lang="ru-RU" sz="2000" dirty="0" smtClean="0"/>
              <a:t> выделили следующие критерии агрессивного поведения у детей :</a:t>
            </a:r>
          </a:p>
          <a:p>
            <a:pPr algn="just">
              <a:buNone/>
            </a:pPr>
            <a:r>
              <a:rPr lang="ru-RU" sz="2000" dirty="0" smtClean="0"/>
              <a:t>	1</a:t>
            </a:r>
            <a:r>
              <a:rPr lang="ru-RU" sz="2000" dirty="0" smtClean="0"/>
              <a:t>. Недостаток самоконтроля;</a:t>
            </a:r>
          </a:p>
          <a:p>
            <a:pPr algn="just">
              <a:buNone/>
            </a:pPr>
            <a:r>
              <a:rPr lang="ru-RU" sz="2000" dirty="0" smtClean="0"/>
              <a:t>	2</a:t>
            </a:r>
            <a:r>
              <a:rPr lang="ru-RU" sz="2000" dirty="0" smtClean="0"/>
              <a:t>. Отказы соблюдать правила;</a:t>
            </a:r>
          </a:p>
          <a:p>
            <a:pPr algn="just">
              <a:buNone/>
            </a:pPr>
            <a:r>
              <a:rPr lang="ru-RU" sz="2000" dirty="0" smtClean="0"/>
              <a:t>	</a:t>
            </a:r>
            <a:r>
              <a:rPr lang="ru-RU" sz="2000" dirty="0" smtClean="0"/>
              <a:t>3</a:t>
            </a:r>
            <a:r>
              <a:rPr lang="ru-RU" sz="2000" dirty="0" smtClean="0"/>
              <a:t>. Конфликтность;</a:t>
            </a:r>
          </a:p>
          <a:p>
            <a:pPr algn="just">
              <a:buNone/>
            </a:pPr>
            <a:r>
              <a:rPr lang="ru-RU" sz="2000" dirty="0" smtClean="0"/>
              <a:t>	4</a:t>
            </a:r>
            <a:r>
              <a:rPr lang="ru-RU" sz="2000" dirty="0" smtClean="0"/>
              <a:t>. </a:t>
            </a:r>
            <a:r>
              <a:rPr lang="ru-RU" sz="2000" dirty="0" err="1" smtClean="0"/>
              <a:t>Раздражительность,чувствительность</a:t>
            </a:r>
            <a:r>
              <a:rPr lang="ru-RU" sz="2000" dirty="0" smtClean="0"/>
              <a:t>;</a:t>
            </a:r>
          </a:p>
          <a:p>
            <a:pPr algn="just">
              <a:buNone/>
            </a:pPr>
            <a:r>
              <a:rPr lang="ru-RU" sz="2000" dirty="0" smtClean="0"/>
              <a:t>	5</a:t>
            </a:r>
            <a:r>
              <a:rPr lang="ru-RU" sz="2000" dirty="0" smtClean="0"/>
              <a:t>. Упрямство;</a:t>
            </a:r>
          </a:p>
          <a:p>
            <a:pPr algn="just">
              <a:buNone/>
            </a:pPr>
            <a:r>
              <a:rPr lang="ru-RU" sz="2000" dirty="0" smtClean="0"/>
              <a:t>	6</a:t>
            </a:r>
            <a:r>
              <a:rPr lang="ru-RU" sz="2000" dirty="0" smtClean="0"/>
              <a:t>. Стремление вывести окружающих </a:t>
            </a:r>
            <a:r>
              <a:rPr lang="ru-RU" sz="2000" dirty="0" smtClean="0"/>
              <a:t>на негативные </a:t>
            </a:r>
            <a:r>
              <a:rPr lang="ru-RU" sz="2000" dirty="0" smtClean="0"/>
              <a:t>эмоции;</a:t>
            </a:r>
          </a:p>
          <a:p>
            <a:pPr algn="just">
              <a:buNone/>
            </a:pPr>
            <a:r>
              <a:rPr lang="ru-RU" sz="2000" dirty="0" smtClean="0"/>
              <a:t>	7</a:t>
            </a:r>
            <a:r>
              <a:rPr lang="ru-RU" sz="2000" dirty="0" smtClean="0"/>
              <a:t>. Обвинения окружающих </a:t>
            </a:r>
            <a:r>
              <a:rPr lang="ru-RU" sz="2000" dirty="0" smtClean="0"/>
              <a:t>в собственных </a:t>
            </a:r>
            <a:r>
              <a:rPr lang="ru-RU" sz="2000" dirty="0" smtClean="0"/>
              <a:t>ошибках;</a:t>
            </a:r>
          </a:p>
          <a:p>
            <a:pPr algn="just">
              <a:buNone/>
            </a:pPr>
            <a:r>
              <a:rPr lang="ru-RU" sz="2000" dirty="0" smtClean="0"/>
              <a:t>	8</a:t>
            </a:r>
            <a:r>
              <a:rPr lang="ru-RU" sz="2000" dirty="0" smtClean="0"/>
              <a:t>. Мстительность и завистливость.</a:t>
            </a:r>
          </a:p>
          <a:p>
            <a:pPr algn="just">
              <a:buNone/>
            </a:pPr>
            <a:r>
              <a:rPr lang="ru-RU" sz="2000" dirty="0" smtClean="0"/>
              <a:t>		Ребенка </a:t>
            </a:r>
            <a:r>
              <a:rPr lang="ru-RU" sz="2000" dirty="0" smtClean="0"/>
              <a:t>можно назвать агрессивным, если в течение полугода систематически будут проявляться 4 из 8 приведенных признаков. В этом случае необходимо обязательно начать решать проблему совместно с детским психологом.</a:t>
            </a:r>
          </a:p>
          <a:p>
            <a:pPr algn="just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Что делать?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349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sz="2000" dirty="0" smtClean="0"/>
              <a:t>Агрессивное </a:t>
            </a:r>
            <a:r>
              <a:rPr lang="ru-RU" sz="2000" dirty="0" smtClean="0"/>
              <a:t>поведение у детей, безусловно, нуждается в коррекции. В дошкольном возрасте справиться с агрессий гораздо легче, чем в подростковом и тем более взрослом, так как психические процессы ребенка пластичны и изменчивы. 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Игнорируйте </a:t>
            </a:r>
            <a:r>
              <a:rPr lang="ru-RU" sz="2000" b="1" dirty="0" smtClean="0"/>
              <a:t>агрессию. </a:t>
            </a:r>
            <a:r>
              <a:rPr lang="ru-RU" sz="2000" dirty="0" smtClean="0"/>
              <a:t>Если агрессия ребенка носит </a:t>
            </a:r>
            <a:r>
              <a:rPr lang="ru-RU" sz="2000" dirty="0" smtClean="0"/>
              <a:t>легкие незначительные </a:t>
            </a:r>
            <a:r>
              <a:rPr lang="ru-RU" sz="2000" dirty="0" smtClean="0"/>
              <a:t>формы, чтобы привлечь ваше внимание к себе, </a:t>
            </a:r>
            <a:r>
              <a:rPr lang="ru-RU" sz="2000" dirty="0" smtClean="0"/>
              <a:t>– используйте </a:t>
            </a:r>
            <a:r>
              <a:rPr lang="ru-RU" sz="2000" dirty="0" smtClean="0"/>
              <a:t>прием «игнорирования агрессии», когда </a:t>
            </a:r>
            <a:r>
              <a:rPr lang="ru-RU" sz="2000" dirty="0" smtClean="0"/>
              <a:t>взрослые просто </a:t>
            </a:r>
            <a:r>
              <a:rPr lang="ru-RU" sz="2000" dirty="0" smtClean="0"/>
              <a:t>не замечают агрессивность в поступках. Ребенок </a:t>
            </a:r>
            <a:r>
              <a:rPr lang="ru-RU" sz="2000" dirty="0" smtClean="0"/>
              <a:t>поймет, что </a:t>
            </a:r>
            <a:r>
              <a:rPr lang="ru-RU" sz="2000" dirty="0" smtClean="0"/>
              <a:t>такой способ манипуляции не эффективен.</a:t>
            </a:r>
            <a:r>
              <a:rPr lang="ru-RU" dirty="0" smtClean="0"/>
              <a:t>	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437112"/>
            <a:ext cx="3583763" cy="200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604448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4664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Акцентируйте внимание. </a:t>
            </a:r>
            <a:r>
              <a:rPr lang="ru-RU" sz="2000" dirty="0" smtClean="0"/>
              <a:t>Если агрессивное поведение </a:t>
            </a:r>
            <a:r>
              <a:rPr lang="ru-RU" sz="2000" dirty="0" smtClean="0"/>
              <a:t>выходит за </a:t>
            </a:r>
            <a:r>
              <a:rPr lang="ru-RU" sz="2000" dirty="0" smtClean="0"/>
              <a:t>рамки приличия, констатируйте для ребенка факт, скажите</a:t>
            </a:r>
            <a:r>
              <a:rPr lang="ru-RU" sz="2000" dirty="0" smtClean="0"/>
              <a:t>: «</a:t>
            </a:r>
            <a:r>
              <a:rPr lang="ru-RU" sz="2000" dirty="0" smtClean="0"/>
              <a:t>Ты ведешь себя некрасиво». Задайте констатирующий вопрос</a:t>
            </a:r>
            <a:r>
              <a:rPr lang="ru-RU" sz="2000" dirty="0" smtClean="0"/>
              <a:t>: «</a:t>
            </a:r>
            <a:r>
              <a:rPr lang="ru-RU" sz="2000" dirty="0" smtClean="0"/>
              <a:t>Ты злишься?», «Ты хочешь меня обидеть?», а затем </a:t>
            </a:r>
            <a:r>
              <a:rPr lang="ru-RU" sz="2000" dirty="0" smtClean="0"/>
              <a:t>раскройте свое </a:t>
            </a:r>
            <a:r>
              <a:rPr lang="ru-RU" sz="2000" dirty="0" smtClean="0"/>
              <a:t>отношение к поведению ребенка: «Мне не нравится, </a:t>
            </a:r>
            <a:r>
              <a:rPr lang="ru-RU" sz="2000" dirty="0" smtClean="0"/>
              <a:t>когда со </a:t>
            </a:r>
            <a:r>
              <a:rPr lang="ru-RU" sz="2000" dirty="0" smtClean="0"/>
              <a:t>мной говорят в таком тоне», «Я напрягаюсь, когда </a:t>
            </a:r>
            <a:r>
              <a:rPr lang="ru-RU" sz="2000" dirty="0" smtClean="0"/>
              <a:t>кто-то громко </a:t>
            </a:r>
            <a:r>
              <a:rPr lang="ru-RU" sz="2000" dirty="0" smtClean="0"/>
              <a:t>кричит» и подтвердите свою реакцию правилами</a:t>
            </a:r>
            <a:r>
              <a:rPr lang="ru-RU" sz="2000" dirty="0" smtClean="0"/>
              <a:t>: «</a:t>
            </a:r>
            <a:r>
              <a:rPr lang="ru-RU" sz="2000" dirty="0" smtClean="0"/>
              <a:t>Ты нарушаешь правила поведения».</a:t>
            </a:r>
          </a:p>
          <a:p>
            <a:pPr algn="just"/>
            <a:r>
              <a:rPr lang="ru-RU" sz="2000" b="1" dirty="0" smtClean="0"/>
              <a:t>Не осуждайте. </a:t>
            </a:r>
            <a:r>
              <a:rPr lang="ru-RU" sz="2000" dirty="0" smtClean="0"/>
              <a:t>Акцент делайте только на поступке, не оценивайте</a:t>
            </a:r>
          </a:p>
          <a:p>
            <a:pPr algn="just"/>
            <a:r>
              <a:rPr lang="ru-RU" sz="2000" dirty="0" smtClean="0"/>
              <a:t>личность малыша. Не вспоминайте аналогичное </a:t>
            </a:r>
            <a:r>
              <a:rPr lang="ru-RU" sz="2000" dirty="0" smtClean="0"/>
              <a:t>поведение в </a:t>
            </a:r>
            <a:r>
              <a:rPr lang="ru-RU" sz="2000" dirty="0" smtClean="0"/>
              <a:t>прошлом. После того как ребенок успокоится, </a:t>
            </a:r>
            <a:r>
              <a:rPr lang="ru-RU" sz="2000" dirty="0" smtClean="0"/>
              <a:t>обсудите с </a:t>
            </a:r>
            <a:r>
              <a:rPr lang="ru-RU" sz="2000" dirty="0" smtClean="0"/>
              <a:t>ним его поведение подробно и объясните, почему его </a:t>
            </a:r>
            <a:r>
              <a:rPr lang="ru-RU" sz="2000" dirty="0" smtClean="0"/>
              <a:t>поступок неприемлем</a:t>
            </a:r>
            <a:r>
              <a:rPr lang="ru-RU" sz="2000" dirty="0" smtClean="0"/>
              <a:t>. Делайте акцент на том, что агрессия больше </a:t>
            </a:r>
            <a:r>
              <a:rPr lang="ru-RU" sz="2000" dirty="0" smtClean="0"/>
              <a:t>вредит самому </a:t>
            </a:r>
            <a:r>
              <a:rPr lang="ru-RU" sz="2000" dirty="0" smtClean="0"/>
              <a:t>ребенку, чем окружающим. Подумайте </a:t>
            </a:r>
            <a:r>
              <a:rPr lang="ru-RU" sz="2000" dirty="0" smtClean="0"/>
              <a:t>вместе, без </a:t>
            </a:r>
            <a:r>
              <a:rPr lang="ru-RU" sz="2000" dirty="0" smtClean="0"/>
              <a:t>свидетелей, как вести себя в данном случае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dirty="0" smtClean="0"/>
              <a:t>Проявляйте заботу. </a:t>
            </a:r>
            <a:r>
              <a:rPr lang="ru-RU" sz="2000" dirty="0" smtClean="0"/>
              <a:t>Если агрессия – борьба </a:t>
            </a:r>
            <a:r>
              <a:rPr lang="ru-RU" sz="2000" dirty="0" smtClean="0"/>
              <a:t>малыша за </a:t>
            </a:r>
            <a:r>
              <a:rPr lang="ru-RU" sz="2000" dirty="0" smtClean="0"/>
              <a:t>внимание родителей, компенсируйте дефицит </a:t>
            </a:r>
            <a:r>
              <a:rPr lang="ru-RU" sz="2000" dirty="0" smtClean="0"/>
              <a:t>такого внимания</a:t>
            </a:r>
            <a:r>
              <a:rPr lang="ru-RU" sz="2000" dirty="0" smtClean="0"/>
              <a:t>, дайте почувствовать, что ребенок никогда не </a:t>
            </a:r>
            <a:r>
              <a:rPr lang="ru-RU" sz="2000" dirty="0" smtClean="0"/>
              <a:t>останется без </a:t>
            </a:r>
            <a:r>
              <a:rPr lang="ru-RU" sz="2000" dirty="0" smtClean="0"/>
              <a:t>родительской любви.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424936" cy="39604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04664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Обсудите поведение. </a:t>
            </a:r>
            <a:r>
              <a:rPr lang="ru-RU" sz="2000" dirty="0" smtClean="0"/>
              <a:t>Спокойно расспросите ребенка о </a:t>
            </a:r>
            <a:r>
              <a:rPr lang="ru-RU" sz="2000" dirty="0" smtClean="0"/>
              <a:t>причинах его </a:t>
            </a:r>
            <a:r>
              <a:rPr lang="ru-RU" sz="2000" dirty="0" smtClean="0"/>
              <a:t>поступка, объясните, почему нельзя портить чужое </a:t>
            </a:r>
            <a:r>
              <a:rPr lang="ru-RU" sz="2000" dirty="0" smtClean="0"/>
              <a:t>имущество и </a:t>
            </a:r>
            <a:r>
              <a:rPr lang="ru-RU" sz="2000" dirty="0" smtClean="0"/>
              <a:t>вредить живым объектам. Если мотив агрессивного поведения –</a:t>
            </a:r>
          </a:p>
          <a:p>
            <a:pPr algn="just"/>
            <a:r>
              <a:rPr lang="ru-RU" sz="2000" dirty="0" smtClean="0"/>
              <a:t>обида, посочувствуйте и научите воспитанника </a:t>
            </a:r>
            <a:r>
              <a:rPr lang="ru-RU" sz="2000" dirty="0" smtClean="0"/>
              <a:t>переживать обиду </a:t>
            </a:r>
            <a:r>
              <a:rPr lang="ru-RU" sz="2000" dirty="0" smtClean="0"/>
              <a:t>в социально-допустимой форме: предложите </a:t>
            </a:r>
            <a:r>
              <a:rPr lang="ru-RU" sz="2000" dirty="0" smtClean="0"/>
              <a:t>поговорить с </a:t>
            </a:r>
            <a:r>
              <a:rPr lang="ru-RU" sz="2000" dirty="0" smtClean="0"/>
              <a:t>родителями, попросить помощи или пожаловаться им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dirty="0" smtClean="0"/>
              <a:t>Развивайте э</a:t>
            </a:r>
            <a:r>
              <a:rPr lang="ru-RU" sz="2000" b="1" dirty="0" smtClean="0"/>
              <a:t>мпатию</a:t>
            </a:r>
            <a:r>
              <a:rPr lang="ru-RU" sz="2000" b="1" dirty="0" smtClean="0"/>
              <a:t>. </a:t>
            </a:r>
            <a:r>
              <a:rPr lang="ru-RU" sz="2000" dirty="0" smtClean="0"/>
              <a:t>Поиграйте с ребенком в сюжетные игры, чтобы </a:t>
            </a:r>
            <a:r>
              <a:rPr lang="ru-RU" sz="2000" dirty="0" smtClean="0"/>
              <a:t>помочь осознать неправильность жестокого </a:t>
            </a:r>
            <a:r>
              <a:rPr lang="ru-RU" sz="2000" dirty="0" smtClean="0"/>
              <a:t>обращения с </a:t>
            </a:r>
            <a:r>
              <a:rPr lang="ru-RU" sz="2000" dirty="0" smtClean="0"/>
              <a:t>животными и растениями, например, скажите: «Представь </a:t>
            </a:r>
            <a:r>
              <a:rPr lang="ru-RU" sz="2000" dirty="0" smtClean="0"/>
              <a:t>себе, что </a:t>
            </a:r>
            <a:r>
              <a:rPr lang="ru-RU" sz="2000" dirty="0" smtClean="0"/>
              <a:t>ты котенок, которого отшвырнули ногой, тебе больно, обидно,</a:t>
            </a:r>
          </a:p>
          <a:p>
            <a:pPr algn="just"/>
            <a:r>
              <a:rPr lang="ru-RU" sz="2000" dirty="0" smtClean="0"/>
              <a:t>никто не пришел на помощь</a:t>
            </a:r>
            <a:r>
              <a:rPr lang="ru-RU" sz="2000" dirty="0" smtClean="0"/>
              <a:t>».</a:t>
            </a:r>
          </a:p>
          <a:p>
            <a:pPr algn="just"/>
            <a:endParaRPr lang="ru-RU" sz="2000" dirty="0"/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933056"/>
            <a:ext cx="3718631" cy="2474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72816"/>
            <a:ext cx="8748464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1196752"/>
            <a:ext cx="8496944" cy="527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2400" dirty="0" smtClean="0"/>
              <a:t>	</a:t>
            </a:r>
            <a:r>
              <a:rPr lang="ru-RU" sz="2000" dirty="0" smtClean="0"/>
              <a:t>Детям дошкольного возраста бывает очень трудно справиться с переполняющими их чувствами и эмоциями, в том числе с гневом. Данная особенность психики малышей в совокупности с другими внутренними и внешними причинами (ошибками воспитания) зачастую приводит к агрессивному поведению. </a:t>
            </a:r>
            <a:r>
              <a:rPr lang="ru-RU" sz="2000" dirty="0" smtClean="0"/>
              <a:t>С </a:t>
            </a:r>
            <a:r>
              <a:rPr lang="ru-RU" sz="2000" dirty="0" smtClean="0"/>
              <a:t>агрессивностью ребенка дошкольного возраста не всегда легко справиться собственными силами. Разобраться в причинах агрессии и найти пути решения проблемы помогут детские психологи.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В завершении… </a:t>
            </a:r>
            <a:endParaRPr lang="ru-RU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165605"/>
            <a:ext cx="3384376" cy="1919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258</TotalTime>
  <Words>312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«Как скорректировать агрессивное поведение ребенка?» </vt:lpstr>
      <vt:lpstr>Что такое агрессия?</vt:lpstr>
      <vt:lpstr>Оцените ситуацию…</vt:lpstr>
      <vt:lpstr>Что делать? </vt:lpstr>
      <vt:lpstr>Слайд 5</vt:lpstr>
      <vt:lpstr>Слайд 6</vt:lpstr>
      <vt:lpstr>В завершении…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32</cp:revision>
  <dcterms:created xsi:type="dcterms:W3CDTF">2021-11-07T11:38:32Z</dcterms:created>
  <dcterms:modified xsi:type="dcterms:W3CDTF">2023-09-13T12:27:26Z</dcterms:modified>
</cp:coreProperties>
</file>