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C599-240F-4B99-8407-FB9BB145A59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C87AA5-1E07-4FB6-A3B1-44D1691A54A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C599-240F-4B99-8407-FB9BB145A59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7AA5-1E07-4FB6-A3B1-44D1691A54A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4C87AA5-1E07-4FB6-A3B1-44D1691A54A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C599-240F-4B99-8407-FB9BB145A59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C599-240F-4B99-8407-FB9BB145A59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4C87AA5-1E07-4FB6-A3B1-44D1691A54A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C599-240F-4B99-8407-FB9BB145A59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C87AA5-1E07-4FB6-A3B1-44D1691A54A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3D8C599-240F-4B99-8407-FB9BB145A59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87AA5-1E07-4FB6-A3B1-44D1691A54A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C599-240F-4B99-8407-FB9BB145A59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4C87AA5-1E07-4FB6-A3B1-44D1691A54A4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C599-240F-4B99-8407-FB9BB145A59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4C87AA5-1E07-4FB6-A3B1-44D1691A54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C599-240F-4B99-8407-FB9BB145A59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C87AA5-1E07-4FB6-A3B1-44D1691A54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C87AA5-1E07-4FB6-A3B1-44D1691A54A4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C599-240F-4B99-8407-FB9BB145A59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4C87AA5-1E07-4FB6-A3B1-44D1691A54A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3D8C599-240F-4B99-8407-FB9BB145A59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3D8C599-240F-4B99-8407-FB9BB145A59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C87AA5-1E07-4FB6-A3B1-44D1691A54A4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725144"/>
            <a:ext cx="4176464" cy="1296144"/>
          </a:xfrm>
        </p:spPr>
        <p:txBody>
          <a:bodyPr>
            <a:normAutofit/>
          </a:bodyPr>
          <a:lstStyle/>
          <a:p>
            <a:pPr algn="just"/>
            <a:r>
              <a:rPr lang="ru-RU" sz="1400" dirty="0" smtClean="0"/>
              <a:t>Подготовлено </a:t>
            </a:r>
          </a:p>
          <a:p>
            <a:pPr algn="just"/>
            <a:r>
              <a:rPr lang="ru-RU" sz="1400" dirty="0" smtClean="0"/>
              <a:t>педагогом-психологом </a:t>
            </a:r>
          </a:p>
          <a:p>
            <a:pPr algn="just"/>
            <a:r>
              <a:rPr lang="ru-RU" sz="1400" dirty="0" smtClean="0"/>
              <a:t>МДОУ–</a:t>
            </a:r>
            <a:r>
              <a:rPr lang="ru-RU" sz="1400" dirty="0" err="1" smtClean="0"/>
              <a:t>д</a:t>
            </a:r>
            <a:r>
              <a:rPr lang="ru-RU" sz="1400" dirty="0" smtClean="0"/>
              <a:t>/с </a:t>
            </a:r>
            <a:r>
              <a:rPr lang="ru-RU" sz="1400" dirty="0" smtClean="0"/>
              <a:t>№ 14 г. Маркс Саратовской области </a:t>
            </a:r>
          </a:p>
          <a:p>
            <a:pPr algn="just"/>
            <a:r>
              <a:rPr lang="ru-RU" sz="1400" dirty="0" smtClean="0"/>
              <a:t>Вороновой С.Н.</a:t>
            </a:r>
            <a:endParaRPr lang="ru-RU" sz="1400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«Кризис пяти лет – как родителю помочь ребенку его преодолеть…»</a:t>
            </a:r>
            <a:endParaRPr lang="ru-RU" dirty="0"/>
          </a:p>
        </p:txBody>
      </p:sp>
      <p:pic>
        <p:nvPicPr>
          <p:cNvPr id="4" name="Рисунок 3" descr="Кризис 5 летнего возраста у ребенка. Как проявляется кризис пяти лет у детей  и как вести себя родителям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2060848"/>
            <a:ext cx="2912730" cy="31683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Autofit/>
          </a:bodyPr>
          <a:lstStyle/>
          <a:p>
            <a:r>
              <a:rPr lang="ru-RU" sz="2400" b="1" i="1" dirty="0" smtClean="0"/>
              <a:t>Советы и рекомендации родителям для построения взаимоотношения с собственным ребёнком</a:t>
            </a:r>
            <a:r>
              <a:rPr lang="ru-RU" sz="2400" b="1" dirty="0" smtClean="0"/>
              <a:t>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Создавайте </a:t>
            </a:r>
            <a:r>
              <a:rPr lang="ru-RU" dirty="0" smtClean="0"/>
              <a:t>возможности для активной подвижной деятельности, но не допускайте переутомления. Чередуйте виды </a:t>
            </a:r>
            <a:r>
              <a:rPr lang="ru-RU" dirty="0" smtClean="0"/>
              <a:t>деятельности.</a:t>
            </a:r>
          </a:p>
          <a:p>
            <a:r>
              <a:rPr lang="ru-RU" dirty="0" smtClean="0"/>
              <a:t>Предлагайте </a:t>
            </a:r>
            <a:r>
              <a:rPr lang="ru-RU" dirty="0" smtClean="0"/>
              <a:t>для игры мозаику, лото, </a:t>
            </a:r>
            <a:r>
              <a:rPr lang="ru-RU" dirty="0" err="1" smtClean="0"/>
              <a:t>пазлы</a:t>
            </a:r>
            <a:r>
              <a:rPr lang="ru-RU" dirty="0" smtClean="0"/>
              <a:t>, конструкторы, а также игры, не имеющие чёткой функции: камушки, палочки, брусочки. Вместе с этим не затягивайте игру, т.к. сам ребёнок не сможет её закончить.</a:t>
            </a:r>
          </a:p>
          <a:p>
            <a:r>
              <a:rPr lang="ru-RU" dirty="0" smtClean="0"/>
              <a:t>Совместно </a:t>
            </a:r>
            <a:r>
              <a:rPr lang="ru-RU" dirty="0" smtClean="0"/>
              <a:t>рисуйте, лепите, делайте простые поделки из различных материалов, используя разнообразные инструменты. Обязательно хвалите его. Дарите поделки близким.</a:t>
            </a:r>
          </a:p>
          <a:p>
            <a:r>
              <a:rPr lang="ru-RU" dirty="0" smtClean="0"/>
              <a:t>Дайте </a:t>
            </a:r>
            <a:r>
              <a:rPr lang="ru-RU" dirty="0" smtClean="0"/>
              <a:t>возможность проявлять самостоятельное творчество.</a:t>
            </a:r>
          </a:p>
          <a:p>
            <a:r>
              <a:rPr lang="ru-RU" dirty="0" smtClean="0"/>
              <a:t>Не </a:t>
            </a:r>
            <a:r>
              <a:rPr lang="ru-RU" dirty="0" smtClean="0"/>
              <a:t>оставляйте без внимания детские страхи.</a:t>
            </a:r>
          </a:p>
          <a:p>
            <a:r>
              <a:rPr lang="ru-RU" dirty="0" smtClean="0"/>
              <a:t>Не </a:t>
            </a:r>
            <a:r>
              <a:rPr lang="ru-RU" dirty="0" smtClean="0"/>
              <a:t>делайте при детях то, что запрещаете им. Запретов не должно быть много, иначе их трудно выполнить.</a:t>
            </a:r>
          </a:p>
          <a:p>
            <a:r>
              <a:rPr lang="ru-RU" dirty="0" smtClean="0"/>
              <a:t>Незаконченные </a:t>
            </a:r>
            <a:r>
              <a:rPr lang="ru-RU" dirty="0" smtClean="0"/>
              <a:t>дела доделайте вместе, заинтересуйте </a:t>
            </a:r>
            <a:r>
              <a:rPr lang="ru-RU" dirty="0" smtClean="0"/>
              <a:t>поощрением.</a:t>
            </a:r>
          </a:p>
          <a:p>
            <a:r>
              <a:rPr lang="ru-RU" dirty="0" smtClean="0"/>
              <a:t>Хвалите </a:t>
            </a:r>
            <a:r>
              <a:rPr lang="ru-RU" dirty="0" smtClean="0"/>
              <a:t>и гордитесь своим малышом, ведь он у Вас такой единственный и неповторимый!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Как проявляется кризис 5 лет у детей и что делать родителям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158740"/>
            <a:ext cx="2181225" cy="16992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/>
              <a:t>		Возрастной </a:t>
            </a:r>
            <a:r>
              <a:rPr lang="ru-RU" b="1" i="1" dirty="0" smtClean="0"/>
              <a:t>кризис</a:t>
            </a:r>
            <a:r>
              <a:rPr lang="ru-RU" dirty="0" smtClean="0"/>
              <a:t> – неотъемлемая часть взросления каждого ребенка. Постепенно развиваясь, малыш все больше знакомится с окружающим миром и его психическое восприятие меняется. Не стоит воспринимать кризис как нечто негативное. В психологии этот термин означает переход к чему-то новому, изменение понимания мира на более взрослое.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	Уже </a:t>
            </a:r>
            <a:r>
              <a:rPr lang="ru-RU" dirty="0" smtClean="0"/>
              <a:t>давно выделено несколько этапов детских кризисов – одного года, трех лет, пяти лет, семи и, наконец, подростковый период. Все эти возрастные категории наиболее подвержены переменам в психике и каждый ребенок проходит через эти этапы по-разному. Задача родителей при этом – помогать ребенку преодолеть их.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Пять лет – этап очень сложный.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Есть </a:t>
            </a:r>
            <a:r>
              <a:rPr lang="ru-RU" dirty="0" smtClean="0"/>
              <a:t>несколько возрастных особенностей такого периода:</a:t>
            </a:r>
          </a:p>
          <a:p>
            <a:pPr lvl="0"/>
            <a:r>
              <a:rPr lang="ru-RU" dirty="0" smtClean="0"/>
              <a:t>Подражание взрослым</a:t>
            </a:r>
          </a:p>
          <a:p>
            <a:pPr lvl="0"/>
            <a:r>
              <a:rPr lang="ru-RU" dirty="0" smtClean="0"/>
              <a:t>Управление эмоциональностью поведения</a:t>
            </a:r>
          </a:p>
          <a:p>
            <a:pPr lvl="0"/>
            <a:r>
              <a:rPr lang="ru-RU" dirty="0" smtClean="0"/>
              <a:t>Интерес к новым хобби и увлечениям</a:t>
            </a:r>
          </a:p>
          <a:p>
            <a:pPr lvl="0"/>
            <a:r>
              <a:rPr lang="ru-RU" dirty="0" smtClean="0"/>
              <a:t>Стремление к общению со сверстниками</a:t>
            </a:r>
          </a:p>
          <a:p>
            <a:pPr lvl="0"/>
            <a:r>
              <a:rPr lang="ru-RU" dirty="0" smtClean="0"/>
              <a:t>Быстрое формирование характера</a:t>
            </a:r>
          </a:p>
          <a:p>
            <a:pPr lvl="0"/>
            <a:r>
              <a:rPr lang="ru-RU" dirty="0" smtClean="0"/>
              <a:t>Ребенок очень быстро развивается и часто ему бывает сложно с этим справиться.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sz="3100" dirty="0" smtClean="0"/>
              <a:t>Резкая </a:t>
            </a:r>
            <a:r>
              <a:rPr lang="ru-RU" sz="3100" dirty="0" smtClean="0"/>
              <a:t>смена поведения малыша, его реакции на слова или поступки взрослых – это первый и самый явный признак перехода на новую ступень развития. В этом возрасте, наблюдая за родителями, ребенок хочет быть максимально на них похожим. Наверное, все помнят, как в детстве хотели быстрее повзрослеть. Но быстро повзрослеть не выходит, и ребенок начинает из-за этого нервничать и закрываться в себе.</a:t>
            </a:r>
          </a:p>
          <a:p>
            <a:pPr>
              <a:buNone/>
            </a:pPr>
            <a:r>
              <a:rPr lang="ru-RU" sz="3100" dirty="0" smtClean="0"/>
              <a:t>		Мозг </a:t>
            </a:r>
            <a:r>
              <a:rPr lang="ru-RU" sz="3100" dirty="0" smtClean="0"/>
              <a:t>малыша активно развивается, он уже знает, что такое фантазировать. Дети с удовольствием придумывают себе воображаемых друзей, сочиняют разные истории. Они успешно копируют манеру поведения мамы и папы, перекривляют их мимику, походку, речь. Возраст 5 лет характеризуется также любовью к подслушиваниям и подглядываниям, в ребенке растет любопытство по отношению к окружающему миру.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sz="3200" dirty="0" smtClean="0"/>
              <a:t>	По </a:t>
            </a:r>
            <a:r>
              <a:rPr lang="ru-RU" sz="3200" dirty="0" smtClean="0"/>
              <a:t>наступлению кризиса ребенок замыкается, ему уже не очень хочется делиться с взрослыми своими успехами и неудачами. У малыша появляются разные страхи, начиная от боязни темноты и заканчивая смертью близких людей. В этот период дети крайне нервные и неуверенные в себе, они стесняются чужих людей, боятся начать общение с ними. Им все время кажется, что не понравятся взрослому. Иногда ребенок страшится самых обыденных вещей.</a:t>
            </a:r>
          </a:p>
          <a:p>
            <a:pPr algn="just">
              <a:buNone/>
            </a:pPr>
            <a:r>
              <a:rPr lang="ru-RU" sz="3200" dirty="0" smtClean="0"/>
              <a:t>		Поведение </a:t>
            </a:r>
            <a:r>
              <a:rPr lang="ru-RU" sz="3200" dirty="0" smtClean="0"/>
              <a:t>малыша меняется совершенно в противоположную сторону. Покладистый ранее ребенок становится неуправляемым, он не слушается, проявляет агрессию. Дети могут постоянно ныть, что-то требуя у родителей, плакать, закатывать неконтролируемые истерики. Раздражительность, злость очень быстро сменяют хорошее настроение. Переживая кризис, дети сильно утомляются и многие родители не знают, что делать, чтобы вернуть все на круги своя.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ru-RU" sz="3100" b="1" i="1" dirty="0" smtClean="0"/>
              <a:t>Что же нужно делать, чтобы малыш с комфортом преодолел сложный этап</a:t>
            </a:r>
            <a:r>
              <a:rPr lang="ru-RU" sz="3100" b="1" i="1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70304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		Обеспечьте </a:t>
            </a:r>
            <a:r>
              <a:rPr lang="ru-RU" dirty="0" smtClean="0"/>
              <a:t>чаду спокойную обстановку. В семьях, где сами родители постоянно ругаются, ребенку будет морально тяжело справляться еще и со своими внутренними проблемами. Попытайтесь вывести его на разговор, понять, что не так, что его тревожит. Многие дети не сразу, но идут на контакт и начинают доверять родителям свои тайны и страхи. Продумайте, как успокоить ребенка и предложите совместное решение вопроса.</a:t>
            </a:r>
          </a:p>
          <a:p>
            <a:pPr algn="just">
              <a:buNone/>
            </a:pPr>
            <a:r>
              <a:rPr lang="ru-RU" dirty="0" smtClean="0"/>
              <a:t>		Проявляйте </a:t>
            </a:r>
            <a:r>
              <a:rPr lang="ru-RU" dirty="0" smtClean="0"/>
              <a:t>к малышу внимание, всегда интересуйтесь им, его успехами. Привлекайте его к помощи по дому, разъясняя, почему важно, чтобы было чисто. Спокойное объяснение – это лучший способ дать понять ребенку, для чего нужны простейшие обязанности. Очень хороший результат дает рассказ о собственных удачах. Поделитесь ими с ребенком, можете также поведать и о своих страхах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dirty="0" smtClean="0"/>
              <a:t>		Пять </a:t>
            </a:r>
            <a:r>
              <a:rPr lang="ru-RU" dirty="0" smtClean="0"/>
              <a:t>лет – это уже не кроха, за которой нужно всюду следовать. Дайте малышу некоторую свободу действий, покажите ему, что он уже может быть самостоятельным. При необходимости общайтесь с ним как с взрослым, дети это очень ценят. Всегда поддерживайте его и не ругайте за ошибки. Взявшись за трудное дело и не справившись, малыш сам поймет, что зря не прислушался к совету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/>
              <a:t>Не рекомендуется</a:t>
            </a:r>
            <a:r>
              <a:rPr lang="ru-RU" b="1" i="1" dirty="0" smtClean="0"/>
              <a:t>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		Часто </a:t>
            </a:r>
            <a:r>
              <a:rPr lang="ru-RU" dirty="0" smtClean="0"/>
              <a:t>родители, столкнувшиеся с кризисом у ребенка, начинают мгновенно вводить массу табу и ограничений, кричать, расстраиваться, обижаться. Это делать ни в коем случае нельзя. Трудно в некоторых ситуациях сохранять самообладание, но взрослому это все же легче, чем ребенку, пока обладающему маленьким опытом. При правильной реакции взрослых на капризы и истерики кризис не затянется на долгое время.</a:t>
            </a:r>
          </a:p>
          <a:p>
            <a:pPr algn="just">
              <a:buNone/>
            </a:pPr>
            <a:r>
              <a:rPr lang="ru-RU" dirty="0" smtClean="0"/>
              <a:t>		Не </a:t>
            </a:r>
            <a:r>
              <a:rPr lang="ru-RU" dirty="0" smtClean="0"/>
              <a:t>нужно демонстрировать ребенку собственную агрессию и злость на его поступки, теряться и паниковать во время истерики. Реагируйте спокойно, сядьте и просто подождите, пока ребенок успокоится. Потеряв бурно настроенного зрителя, дети быстро приходят в себя. После этого можно вместе побеседовать и разобраться в причине капризов.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		Помните</a:t>
            </a:r>
            <a:r>
              <a:rPr lang="ru-RU" dirty="0" smtClean="0"/>
              <a:t>, если вы будете вести себя также агрессивно, как и малыш, его поведение от этого только ухудшится.</a:t>
            </a:r>
          </a:p>
          <a:p>
            <a:pPr algn="just">
              <a:buNone/>
            </a:pPr>
            <a:r>
              <a:rPr lang="ru-RU" dirty="0" smtClean="0"/>
              <a:t>		Не </a:t>
            </a:r>
            <a:r>
              <a:rPr lang="ru-RU" dirty="0" smtClean="0"/>
              <a:t>контролируйте ребенка везде и всюду, постарайтесь пересилить себя и перестать его поучать. Хорошим вариантом будет вместе придумать обязанность, которая отныне будет исполняться только ребенком. Например, полить цветы. Поясните, что если их не поливать, они завянут. Покупка домашнего питомца – также огромный вклад в развитие самостоятельности у детей.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80</TotalTime>
  <Words>237</Words>
  <Application>Microsoft Office PowerPoint</Application>
  <PresentationFormat>Экран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Официальная</vt:lpstr>
      <vt:lpstr>«Кризис пяти лет – как родителю помочь ребенку его преодолеть…»</vt:lpstr>
      <vt:lpstr>Слайд 2</vt:lpstr>
      <vt:lpstr>Слайд 3</vt:lpstr>
      <vt:lpstr>Пять лет – этап очень сложный.</vt:lpstr>
      <vt:lpstr>Слайд 5</vt:lpstr>
      <vt:lpstr>Слайд 6</vt:lpstr>
      <vt:lpstr>Что же нужно делать, чтобы малыш с комфортом преодолел сложный этап?</vt:lpstr>
      <vt:lpstr>Не рекомендуется…</vt:lpstr>
      <vt:lpstr>Слайд 9</vt:lpstr>
      <vt:lpstr>Советы и рекомендации родителям для построения взаимоотношения с собственным ребёнком: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«Кризис пяти лет – как родителю помочь ребенку его преодолеть…»</dc:title>
  <dc:creator>Пользователь</dc:creator>
  <cp:lastModifiedBy>Пользователь</cp:lastModifiedBy>
  <cp:revision>5</cp:revision>
  <dcterms:created xsi:type="dcterms:W3CDTF">2024-12-12T14:26:05Z</dcterms:created>
  <dcterms:modified xsi:type="dcterms:W3CDTF">2024-12-12T15:47:01Z</dcterms:modified>
</cp:coreProperties>
</file>